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64"/>
  </p:notesMasterIdLst>
  <p:sldIdLst>
    <p:sldId id="256" r:id="rId4"/>
    <p:sldId id="3118" r:id="rId5"/>
    <p:sldId id="3119" r:id="rId6"/>
    <p:sldId id="3120" r:id="rId7"/>
    <p:sldId id="3121" r:id="rId8"/>
    <p:sldId id="3124" r:id="rId9"/>
    <p:sldId id="3108" r:id="rId10"/>
    <p:sldId id="3095" r:id="rId11"/>
    <p:sldId id="3126" r:id="rId12"/>
    <p:sldId id="3122" r:id="rId13"/>
    <p:sldId id="3112" r:id="rId14"/>
    <p:sldId id="3123" r:id="rId15"/>
    <p:sldId id="3117" r:id="rId16"/>
    <p:sldId id="268" r:id="rId17"/>
    <p:sldId id="3098" r:id="rId18"/>
    <p:sldId id="3097" r:id="rId19"/>
    <p:sldId id="3116" r:id="rId20"/>
    <p:sldId id="2953" r:id="rId21"/>
    <p:sldId id="2954" r:id="rId22"/>
    <p:sldId id="2956" r:id="rId23"/>
    <p:sldId id="2955" r:id="rId24"/>
    <p:sldId id="3096" r:id="rId25"/>
    <p:sldId id="3068" r:id="rId26"/>
    <p:sldId id="3115" r:id="rId27"/>
    <p:sldId id="3099" r:id="rId28"/>
    <p:sldId id="3106" r:id="rId29"/>
    <p:sldId id="3109" r:id="rId30"/>
    <p:sldId id="3089" r:id="rId31"/>
    <p:sldId id="3110" r:id="rId32"/>
    <p:sldId id="3111" r:id="rId33"/>
    <p:sldId id="3100" r:id="rId34"/>
    <p:sldId id="3101" r:id="rId35"/>
    <p:sldId id="3036" r:id="rId36"/>
    <p:sldId id="3094" r:id="rId37"/>
    <p:sldId id="3103" r:id="rId38"/>
    <p:sldId id="3084" r:id="rId39"/>
    <p:sldId id="3102" r:id="rId40"/>
    <p:sldId id="3114" r:id="rId41"/>
    <p:sldId id="3033" r:id="rId42"/>
    <p:sldId id="3053" r:id="rId43"/>
    <p:sldId id="275" r:id="rId44"/>
    <p:sldId id="276" r:id="rId45"/>
    <p:sldId id="2928" r:id="rId46"/>
    <p:sldId id="3105" r:id="rId47"/>
    <p:sldId id="3113" r:id="rId48"/>
    <p:sldId id="392" r:id="rId49"/>
    <p:sldId id="3125" r:id="rId50"/>
    <p:sldId id="1059" r:id="rId51"/>
    <p:sldId id="277" r:id="rId52"/>
    <p:sldId id="278" r:id="rId53"/>
    <p:sldId id="279" r:id="rId54"/>
    <p:sldId id="280" r:id="rId55"/>
    <p:sldId id="294" r:id="rId56"/>
    <p:sldId id="295" r:id="rId57"/>
    <p:sldId id="296" r:id="rId58"/>
    <p:sldId id="298" r:id="rId59"/>
    <p:sldId id="299" r:id="rId60"/>
    <p:sldId id="300" r:id="rId61"/>
    <p:sldId id="283" r:id="rId62"/>
    <p:sldId id="29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3118"/>
            <p14:sldId id="3119"/>
            <p14:sldId id="3120"/>
            <p14:sldId id="3121"/>
            <p14:sldId id="3124"/>
            <p14:sldId id="3108"/>
            <p14:sldId id="3095"/>
            <p14:sldId id="3126"/>
            <p14:sldId id="3122"/>
            <p14:sldId id="3112"/>
            <p14:sldId id="3123"/>
            <p14:sldId id="3117"/>
            <p14:sldId id="268"/>
            <p14:sldId id="3098"/>
            <p14:sldId id="3097"/>
            <p14:sldId id="3116"/>
            <p14:sldId id="2953"/>
            <p14:sldId id="2954"/>
            <p14:sldId id="2956"/>
            <p14:sldId id="2955"/>
            <p14:sldId id="3096"/>
            <p14:sldId id="3068"/>
            <p14:sldId id="3115"/>
            <p14:sldId id="3099"/>
            <p14:sldId id="3106"/>
            <p14:sldId id="3109"/>
            <p14:sldId id="3089"/>
            <p14:sldId id="3110"/>
            <p14:sldId id="3111"/>
            <p14:sldId id="3100"/>
            <p14:sldId id="3101"/>
            <p14:sldId id="3036"/>
            <p14:sldId id="3094"/>
            <p14:sldId id="3103"/>
            <p14:sldId id="3084"/>
            <p14:sldId id="3102"/>
            <p14:sldId id="3114"/>
            <p14:sldId id="3033"/>
            <p14:sldId id="3053"/>
            <p14:sldId id="275"/>
            <p14:sldId id="276"/>
          </p14:sldIdLst>
        </p14:section>
        <p14:section name="Goal: Build a functional, but bare minimum OS" id="{94363B01-BAF5-5748-8571-C81B5BA151F3}">
          <p14:sldIdLst/>
        </p14:section>
        <p14:section name="Success Criteria: Soudness, Performance, and Maintenance" id="{2D71D114-BFA5-4F41-9925-9C8211D38A4E}">
          <p14:sldIdLst>
            <p14:sldId id="2928"/>
            <p14:sldId id="3105"/>
            <p14:sldId id="3113"/>
            <p14:sldId id="392"/>
            <p14:sldId id="3125"/>
            <p14:sldId id="1059"/>
          </p14:sldIdLst>
        </p14:section>
        <p14:section name="Output: The joy of playing with your fully functional system" id="{2D03A34C-EDED-DB45-8122-7EC6F3885BCD}">
          <p14:sldIdLst/>
        </p14:section>
        <p14:section name="Organized Activities: This process is complete" id="{449E4F06-F45B-8F40-A5A4-887AB70D43B7}">
          <p14:sldIdLst>
            <p14:sldId id="277"/>
            <p14:sldId id="278"/>
            <p14:sldId id="279"/>
            <p14:sldId id="280"/>
            <p14:sldId id="294"/>
            <p14:sldId id="295"/>
            <p14:sldId id="296"/>
            <p14:sldId id="298"/>
            <p14:sldId id="299"/>
            <p14:sldId id="300"/>
            <p14:sldId id="283"/>
            <p14:sldId id="293"/>
          </p14:sldIdLst>
        </p14:section>
        <p14:section name="Input: The other relevant references" id="{315BF885-A83B-7641-AFB7-60D6DDC82BE7}">
          <p14:sldIdLst/>
        </p14:section>
        <p14:section name="Boundary Conditions: What have we learned?" id="{497EDBB7-5753-694C-90B8-7F802ABDD5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86"/>
    <p:restoredTop sz="83888" autoAdjust="0"/>
  </p:normalViewPr>
  <p:slideViewPr>
    <p:cSldViewPr snapToGrid="0" snapToObjects="1">
      <p:cViewPr varScale="1">
        <p:scale>
          <a:sx n="109" d="100"/>
          <a:sy n="109" d="100"/>
        </p:scale>
        <p:origin x="456"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1234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4327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975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12/18/20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140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12/18/20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8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16.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17.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20.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19.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 Id="rId5" Type="http://schemas.openxmlformats.org/officeDocument/2006/relationships/image" Target="../media/image24.png"/><Relationship Id="rId4" Type="http://schemas.openxmlformats.org/officeDocument/2006/relationships/hyperlink" Target="https://youtu.be/yvcCRcztQi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28.png"/><Relationship Id="rId9" Type="http://schemas.openxmlformats.org/officeDocument/2006/relationships/hyperlink" Target="https://mathworld.wolfram.com/FundamentalTheoremofArithmetic.html"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29.png"/><Relationship Id="rId9" Type="http://schemas.openxmlformats.org/officeDocument/2006/relationships/hyperlink" Target="https://en.wikipedia.org/wiki/Root_of_a_function"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9.xml"/><Relationship Id="rId16"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32.gif"/><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31.png"/><Relationship Id="rId4" Type="http://schemas.openxmlformats.org/officeDocument/2006/relationships/hyperlink" Target="https://en.wikipedia.org/wiki/Path_(topolog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41.png"/><Relationship Id="rId5" Type="http://schemas.openxmlformats.org/officeDocument/2006/relationships/hyperlink" Target="https://youtu.be/h7apO7q16V0?t=71" TargetMode="Externa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44.png"/><Relationship Id="rId5" Type="http://schemas.openxmlformats.org/officeDocument/2006/relationships/hyperlink" Target="https://youtu.be/9u1q3lH7VbE?t=323" TargetMode="Externa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hyperlink" Target="https://core.ac.uk/download/pdf/82625192.pdf" TargetMode="Externa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2.jpeg"/><Relationship Id="rId7" Type="http://schemas.openxmlformats.org/officeDocument/2006/relationships/image" Target="../media/image54.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53.jpeg"/><Relationship Id="rId4" Type="http://schemas.openxmlformats.org/officeDocument/2006/relationships/hyperlink" Target="https://en.wikipedia.org/wiki/Garrett_Birkhof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azquotes.com/quote/715427" TargetMode="External"/><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60.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57.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59.jpeg"/><Relationship Id="rId4" Type="http://schemas.openxmlformats.org/officeDocument/2006/relationships/image" Target="../media/image56.jpeg"/><Relationship Id="rId9" Type="http://schemas.openxmlformats.org/officeDocument/2006/relationships/hyperlink" Target="https://www.facebook.com/CardinalLad/photos/a.674107509275250/1027520317267299/?type=1&amp;theat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azquotes.com/quote/715427" TargetMode="External"/><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61.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69.tiff"/><Relationship Id="rId13" Type="http://schemas.openxmlformats.org/officeDocument/2006/relationships/hyperlink" Target="https://en.wikipedia.org/wiki/George_Lakoff" TargetMode="External"/><Relationship Id="rId18" Type="http://schemas.openxmlformats.org/officeDocument/2006/relationships/image" Target="../media/image74.jpeg"/><Relationship Id="rId3" Type="http://schemas.openxmlformats.org/officeDocument/2006/relationships/image" Target="../media/image66.png"/><Relationship Id="rId7" Type="http://schemas.openxmlformats.org/officeDocument/2006/relationships/hyperlink" Target="https://en.wikipedia.org/wiki/Thomas_Kuhn" TargetMode="External"/><Relationship Id="rId12" Type="http://schemas.openxmlformats.org/officeDocument/2006/relationships/image" Target="../media/image71.jpeg"/><Relationship Id="rId17" Type="http://schemas.openxmlformats.org/officeDocument/2006/relationships/hyperlink" Target="https://iep.utm.edu/curry/" TargetMode="External"/><Relationship Id="rId2" Type="http://schemas.openxmlformats.org/officeDocument/2006/relationships/image" Target="../media/image65.jpeg"/><Relationship Id="rId16" Type="http://schemas.openxmlformats.org/officeDocument/2006/relationships/image" Target="../media/image73.png"/><Relationship Id="rId20" Type="http://schemas.openxmlformats.org/officeDocument/2006/relationships/image" Target="../media/image75.jpeg"/><Relationship Id="rId1" Type="http://schemas.openxmlformats.org/officeDocument/2006/relationships/slideLayout" Target="../slideLayouts/slideLayout34.xml"/><Relationship Id="rId6" Type="http://schemas.openxmlformats.org/officeDocument/2006/relationships/image" Target="../media/image68.jpeg"/><Relationship Id="rId11" Type="http://schemas.openxmlformats.org/officeDocument/2006/relationships/hyperlink" Target="https://en.wikipedia.org/wiki/Judea_Pearl" TargetMode="External"/><Relationship Id="rId5" Type="http://schemas.openxmlformats.org/officeDocument/2006/relationships/image" Target="../media/image67.jpeg"/><Relationship Id="rId15" Type="http://schemas.openxmlformats.org/officeDocument/2006/relationships/hyperlink" Target="https://www.cs.toronto.edu/~hinton/absps/imagenet.pdf" TargetMode="External"/><Relationship Id="rId10" Type="http://schemas.openxmlformats.org/officeDocument/2006/relationships/image" Target="../media/image70.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72.jpeg"/></Relationships>
</file>

<file path=ppt/slides/_rels/slide34.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77.png"/><Relationship Id="rId4" Type="http://schemas.openxmlformats.org/officeDocument/2006/relationships/hyperlink" Target="https://youtu.be/iJ7V1KXJpsE?t=1350" TargetMode="External"/><Relationship Id="rId9" Type="http://schemas.openxmlformats.org/officeDocument/2006/relationships/image" Target="../media/image79.png"/></Relationships>
</file>

<file path=ppt/slides/_rels/slide35.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81.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hyperlink" Target="https://youtu.be/eqJqhA8HSJ0" TargetMode="Externa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85.gif"/><Relationship Id="rId13" Type="http://schemas.openxmlformats.org/officeDocument/2006/relationships/image" Target="../media/image89.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hyperlink" Target="https://youtu.be/DwAFZb8juMQ?t=3" TargetMode="External"/><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86.png"/><Relationship Id="rId14" Type="http://schemas.openxmlformats.org/officeDocument/2006/relationships/hyperlink" Target="https://en.wikipedia.org/wiki/Category_theory#Natural_transformations_2"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50.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90.jpeg"/><Relationship Id="rId4" Type="http://schemas.openxmlformats.org/officeDocument/2006/relationships/hyperlink" Target="https://www.britannica.com/biography/Dana-Scot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7.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6.jpeg"/><Relationship Id="rId4" Type="http://schemas.openxmlformats.org/officeDocument/2006/relationships/hyperlink" Target="https://www.globaltimes.cn/content/1118908.shtml"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94.jpeg"/><Relationship Id="rId5" Type="http://schemas.openxmlformats.org/officeDocument/2006/relationships/hyperlink" Target="https://en.wikipedia.org/wiki/Radhia_Cousot" TargetMode="Externa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3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3" Type="http://schemas.openxmlformats.org/officeDocument/2006/relationships/image" Target="../media/image69.tiff"/><Relationship Id="rId18" Type="http://schemas.openxmlformats.org/officeDocument/2006/relationships/image" Target="../media/image107.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17.jpeg"/><Relationship Id="rId21" Type="http://schemas.openxmlformats.org/officeDocument/2006/relationships/image" Target="../media/image70.jpeg"/><Relationship Id="rId34" Type="http://schemas.openxmlformats.org/officeDocument/2006/relationships/hyperlink" Target="http://github.com/" TargetMode="External"/><Relationship Id="rId7" Type="http://schemas.openxmlformats.org/officeDocument/2006/relationships/image" Target="../media/image101.tiff"/><Relationship Id="rId2" Type="http://schemas.openxmlformats.org/officeDocument/2006/relationships/image" Target="../media/image98.tiff"/><Relationship Id="rId16" Type="http://schemas.openxmlformats.org/officeDocument/2006/relationships/image" Target="../media/image106.png"/><Relationship Id="rId20" Type="http://schemas.openxmlformats.org/officeDocument/2006/relationships/hyperlink" Target="https://awards.acm.org/about/2018-turing" TargetMode="External"/><Relationship Id="rId29" Type="http://schemas.openxmlformats.org/officeDocument/2006/relationships/image" Target="../media/image112.png"/><Relationship Id="rId41" Type="http://schemas.openxmlformats.org/officeDocument/2006/relationships/image" Target="../media/image118.jpeg"/><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16.png"/><Relationship Id="rId40" Type="http://schemas.openxmlformats.org/officeDocument/2006/relationships/hyperlink" Target="https://iep.utm.edu/curry/" TargetMode="External"/><Relationship Id="rId5" Type="http://schemas.openxmlformats.org/officeDocument/2006/relationships/image" Target="../media/image100.png"/><Relationship Id="rId15" Type="http://schemas.openxmlformats.org/officeDocument/2006/relationships/image" Target="../media/image105.png"/><Relationship Id="rId23" Type="http://schemas.openxmlformats.org/officeDocument/2006/relationships/image" Target="../media/image109.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103.tiff"/><Relationship Id="rId19" Type="http://schemas.openxmlformats.org/officeDocument/2006/relationships/image" Target="../media/image108.tiff"/><Relationship Id="rId31" Type="http://schemas.openxmlformats.org/officeDocument/2006/relationships/image" Target="../media/image113.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111.png"/><Relationship Id="rId30" Type="http://schemas.openxmlformats.org/officeDocument/2006/relationships/hyperlink" Target="https://www.blender.org/" TargetMode="External"/><Relationship Id="rId35" Type="http://schemas.openxmlformats.org/officeDocument/2006/relationships/image" Target="../media/image115.png"/><Relationship Id="rId8" Type="http://schemas.openxmlformats.org/officeDocument/2006/relationships/image" Target="../media/image102.tiff"/><Relationship Id="rId3" Type="http://schemas.openxmlformats.org/officeDocument/2006/relationships/image" Target="../media/image99.tiff"/><Relationship Id="rId12" Type="http://schemas.openxmlformats.org/officeDocument/2006/relationships/image" Target="../media/image104.tiff"/><Relationship Id="rId17" Type="http://schemas.openxmlformats.org/officeDocument/2006/relationships/hyperlink" Target="https://creativecommons.org/" TargetMode="External"/><Relationship Id="rId25" Type="http://schemas.openxmlformats.org/officeDocument/2006/relationships/image" Target="../media/image110.png"/><Relationship Id="rId33" Type="http://schemas.openxmlformats.org/officeDocument/2006/relationships/image" Target="../media/image114.png"/><Relationship Id="rId38" Type="http://schemas.openxmlformats.org/officeDocument/2006/relationships/image" Target="../media/image71.jpeg"/></Relationships>
</file>

<file path=ppt/slides/_rels/slide47.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22.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121.jpeg"/><Relationship Id="rId5" Type="http://schemas.openxmlformats.org/officeDocument/2006/relationships/image" Target="../media/image120.jpeg"/><Relationship Id="rId4" Type="http://schemas.openxmlformats.org/officeDocument/2006/relationships/image" Target="../media/image11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25.emf"/><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129.png"/><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image" Target="../media/image13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9.jpeg"/><Relationship Id="rId4" Type="http://schemas.openxmlformats.org/officeDocument/2006/relationships/hyperlink" Target="https://www.britannica.com/biography/Alan-Turin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138.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hyperlink" Target="https://youtu.be/YScIPA8RbVE?t=170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2.png"/><Relationship Id="rId5" Type="http://schemas.openxmlformats.org/officeDocument/2006/relationships/hyperlink" Target="https://youtu.be/YScIPA8RbVE?t=2040"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13.png"/><Relationship Id="rId4" Type="http://schemas.openxmlformats.org/officeDocument/2006/relationships/hyperlink" Target="https://youtu.be/2ptFnIj71SM?t=205"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15 </a:t>
            </a:r>
            <a:br>
              <a:rPr lang="en" sz="2667" dirty="0"/>
            </a:br>
            <a:r>
              <a:rPr lang="en" sz="2667" dirty="0" err="1"/>
              <a:t>Revist</a:t>
            </a:r>
            <a:r>
              <a:rPr lang="en" sz="2667" dirty="0"/>
              <a:t> ideas we learned:</a:t>
            </a:r>
            <a:br>
              <a:rPr lang="en" sz="2667" dirty="0"/>
            </a:br>
            <a:br>
              <a:rPr lang="en" sz="2667" dirty="0"/>
            </a:br>
            <a:r>
              <a:rPr lang="en-US" sz="2667" dirty="0"/>
              <a:t>What we have learned from building a computing system?</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11</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12</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1730905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18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20</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21</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24</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27</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28</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03018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29</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0" y="329103"/>
            <a:ext cx="10358926" cy="830997"/>
          </a:xfrm>
          <a:prstGeom prst="rect">
            <a:avLst/>
          </a:prstGeom>
          <a:noFill/>
        </p:spPr>
        <p:txBody>
          <a:bodyPr wrap="none" rtlCol="0">
            <a:spAutoFit/>
          </a:bodyPr>
          <a:lstStyle/>
          <a:p>
            <a:pPr algn="ctr" defTabSz="1219170">
              <a:buClr>
                <a:srgbClr val="000000"/>
              </a:buClr>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3</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6" y="4356609"/>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5252200" y="2044417"/>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spTree>
    <p:extLst>
      <p:ext uri="{BB962C8B-B14F-4D97-AF65-F5344CB8AC3E}">
        <p14:creationId xmlns:p14="http://schemas.microsoft.com/office/powerpoint/2010/main" val="356361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31</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32</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 name="TextBox 1"/>
          <p:cNvSpPr txBox="1"/>
          <p:nvPr/>
        </p:nvSpPr>
        <p:spPr>
          <a:xfrm>
            <a:off x="3121122" y="267437"/>
            <a:ext cx="5949769"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85244" y="6400539"/>
            <a:ext cx="35052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33</a:t>
            </a:fld>
            <a:endParaRPr lang="zh-CN" altLang="en-US" sz="1733" dirty="0">
              <a:solidFill>
                <a:srgbClr val="000000"/>
              </a:solidFill>
              <a:latin typeface="Calibri"/>
              <a:ea typeface="宋体" panose="02010600030101010101" pitchFamily="2" charset="-122"/>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233" y="5021133"/>
            <a:ext cx="864609" cy="1335219"/>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58725" y="2001520"/>
            <a:ext cx="1141984" cy="1427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6238" y="5107419"/>
            <a:ext cx="864609" cy="1342563"/>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0813" y="5039920"/>
            <a:ext cx="1012667" cy="1241472"/>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56665" y="1943727"/>
            <a:ext cx="1128580" cy="1279829"/>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18009" y="5107418"/>
            <a:ext cx="1012999" cy="134256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530289" y="2012453"/>
            <a:ext cx="811892" cy="12112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522163" y="1739680"/>
            <a:ext cx="1773504" cy="159512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71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079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35</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6870915" y="6333200"/>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36</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338" y="2456442"/>
            <a:ext cx="2986196" cy="1934367"/>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7072" y="1863687"/>
            <a:ext cx="3994928" cy="2862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5116667" y="1347098"/>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5394683" y="233076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5571993" y="2912191"/>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4145181" y="3743566"/>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5709026" y="37207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7270130" y="3720783"/>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4412193" y="5960870"/>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4093782" y="4874802"/>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6414053" y="4874384"/>
            <a:ext cx="2063300" cy="3890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6088155" y="2055496"/>
            <a:ext cx="572" cy="275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6088155" y="2713759"/>
            <a:ext cx="0" cy="198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4661344" y="3103687"/>
            <a:ext cx="910649" cy="63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6088156" y="3295181"/>
            <a:ext cx="137033" cy="42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6604316" y="3103687"/>
            <a:ext cx="1181976" cy="61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4661343" y="4126556"/>
            <a:ext cx="340347" cy="74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5081868" y="4103775"/>
            <a:ext cx="1143320" cy="72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6225188" y="4103776"/>
            <a:ext cx="1220515" cy="77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7445703" y="4103773"/>
            <a:ext cx="340589" cy="77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6088154" y="5263427"/>
            <a:ext cx="1357549" cy="69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5001689" y="5257792"/>
            <a:ext cx="1086464" cy="70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7786291" y="6108051"/>
            <a:ext cx="241765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Learning and Growth</a:t>
            </a:r>
          </a:p>
        </p:txBody>
      </p:sp>
    </p:spTree>
    <p:extLst>
      <p:ext uri="{BB962C8B-B14F-4D97-AF65-F5344CB8AC3E}">
        <p14:creationId xmlns:p14="http://schemas.microsoft.com/office/powerpoint/2010/main" val="4264977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2326446" y="1388126"/>
            <a:ext cx="7539109" cy="4896133"/>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2537010" y="6345811"/>
            <a:ext cx="7117977"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Professor Dave Explains:  </a:t>
            </a:r>
            <a:r>
              <a:rPr lang="en-TW" sz="1867" kern="0" dirty="0">
                <a:solidFill>
                  <a:srgbClr val="000000"/>
                </a:solidFill>
                <a:latin typeface="Arial"/>
                <a:cs typeface="Arial"/>
                <a:sym typeface="Arial"/>
                <a:hlinkClick r:id="rId5"/>
              </a:rPr>
              <a:t>The Cell Cycle and its Regulation</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1149495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38</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3222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4</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314641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45</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latin typeface="Hei" charset="-122"/>
                          <a:ea typeface="Hei" charset="-122"/>
                          <a:cs typeface="Hei" charset="-122"/>
                        </a:rPr>
                        <a:t>Causal</a:t>
                      </a:r>
                      <a:r>
                        <a:rPr lang="en-US" sz="1500" baseline="0" dirty="0">
                          <a:latin typeface="Hei" charset="-122"/>
                          <a:ea typeface="Hei" charset="-122"/>
                          <a:cs typeface="Hei" charset="-122"/>
                        </a:rPr>
                        <a:t> Probability</a:t>
                      </a:r>
                      <a:endParaRPr lang="en-US" sz="15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10683" y="5188449"/>
            <a:ext cx="659279" cy="437131"/>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096809" y="5667851"/>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90522" y="385388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178918" y="4771797"/>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181511" y="3309863"/>
            <a:ext cx="791944" cy="1187916"/>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3852450" y="5281685"/>
            <a:ext cx="670213" cy="250660"/>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332613" y="5194967"/>
            <a:ext cx="464292" cy="464292"/>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46</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Tree>
    <p:extLst>
      <p:ext uri="{BB962C8B-B14F-4D97-AF65-F5344CB8AC3E}">
        <p14:creationId xmlns:p14="http://schemas.microsoft.com/office/powerpoint/2010/main" val="1129972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47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496397" y="5103191"/>
            <a:ext cx="1813318" cy="923330"/>
          </a:xfrm>
          <a:prstGeom prst="rect">
            <a:avLst/>
          </a:prstGeom>
          <a:noFill/>
        </p:spPr>
        <p:txBody>
          <a:bodyPr wrap="none" rtlCol="0">
            <a:spAutoFit/>
          </a:bodyPr>
          <a:lstStyle/>
          <a:p>
            <a:pPr algn="ctr"/>
            <a:r>
              <a:rPr lang="en-US" dirty="0"/>
              <a:t>Key Member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48</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117230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672705" y="1506741"/>
            <a:ext cx="10846624" cy="1734064"/>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sz="2667" dirty="0"/>
              <a:t>Other than XOR, XNOR, A, B, ~A, ~B, 0, and 1, 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154888411"/>
              </p:ext>
            </p:extLst>
          </p:nvPr>
        </p:nvGraphicFramePr>
        <p:xfrm>
          <a:off x="2650948" y="3341137"/>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spTree>
    <p:extLst>
      <p:ext uri="{BB962C8B-B14F-4D97-AF65-F5344CB8AC3E}">
        <p14:creationId xmlns:p14="http://schemas.microsoft.com/office/powerpoint/2010/main" val="3442120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451"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691845" y="1702171"/>
            <a:ext cx="6808308" cy="4534164"/>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16182</TotalTime>
  <Words>3866</Words>
  <Application>Microsoft Macintosh PowerPoint</Application>
  <PresentationFormat>Widescreen</PresentationFormat>
  <Paragraphs>551</Paragraphs>
  <Slides>60</Slides>
  <Notes>36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60</vt:i4>
      </vt:variant>
    </vt:vector>
  </HeadingPairs>
  <TitlesOfParts>
    <vt:vector size="76" baseType="lpstr">
      <vt:lpstr>Hei</vt:lpstr>
      <vt:lpstr>LiHei Pro</vt:lpstr>
      <vt:lpstr>Open Sans</vt:lpstr>
      <vt:lpstr>Arial</vt:lpstr>
      <vt:lpstr>Arial Black</vt:lpstr>
      <vt:lpstr>Britannic Bold</vt:lpstr>
      <vt:lpstr>Calibri</vt:lpstr>
      <vt:lpstr>Cambria Math</vt:lpstr>
      <vt:lpstr>Comic Sans MS</vt:lpstr>
      <vt:lpstr>Courier New</vt:lpstr>
      <vt:lpstr>Times New Roman</vt:lpstr>
      <vt:lpstr>Wingdings</vt:lpstr>
      <vt:lpstr>3_Office Theme</vt:lpstr>
      <vt:lpstr>sidebarb</vt:lpstr>
      <vt:lpstr>Simple Light</vt:lpstr>
      <vt:lpstr>Visio.Drawing.6</vt:lpstr>
      <vt:lpstr>Computational Thinking &amp; Systems Design  Lecture 15  Revist ideas we learned:  What we have learned from building a computing system?</vt:lpstr>
      <vt:lpstr>A curriculum based on Data-assimilation Orientation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Turing Machine in terms of Poly (Category Theoretical Terms)</vt:lpstr>
      <vt:lpstr>Example I: multiplication</vt:lpstr>
      <vt:lpstr>The Fundamental Theorem of Arithmetic (Name Space Management Trick)</vt:lpstr>
      <vt:lpstr>The Fundamental Theorem of Algebra</vt:lpstr>
      <vt:lpstr>The Fundamental Theorem of Calculus</vt:lpstr>
      <vt:lpstr>What is a Natural Transformation?</vt:lpstr>
      <vt:lpstr>What is a Functor?</vt:lpstr>
      <vt:lpstr>Functor as Structure Preserving Arrow</vt:lpstr>
      <vt:lpstr>What is a Morphism (Function)?</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 A few screen shot for basic data types?</vt:lpstr>
      <vt:lpstr>An issue in Name Space Management</vt:lpstr>
      <vt:lpstr>Color code and rearrange the “Balanced Index”</vt:lpstr>
      <vt:lpstr>Color code and rearrange the “Balanced Index”</vt:lpstr>
      <vt:lpstr>All System can be approximated as Partially Ordered Set</vt:lpstr>
      <vt:lpstr>All meaningful expressions can be modeled as Pω</vt:lpstr>
      <vt:lpstr>Lattice represents a Universal Data Type</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PowerPoint Presentation</vt:lpstr>
      <vt:lpstr>Conclusion/Summary</vt:lpstr>
      <vt:lpstr>Peek and poke</vt:lpstr>
      <vt:lpstr>Graphics primitives (in the Jack OS)</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Some 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2003</cp:revision>
  <dcterms:created xsi:type="dcterms:W3CDTF">2019-11-27T02:13:00Z</dcterms:created>
  <dcterms:modified xsi:type="dcterms:W3CDTF">2020-12-18T04:51:18Z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